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316" r:id="rId6"/>
    <p:sldId id="315" r:id="rId7"/>
    <p:sldId id="314" r:id="rId8"/>
    <p:sldId id="306" r:id="rId9"/>
    <p:sldId id="310" r:id="rId10"/>
    <p:sldId id="311" r:id="rId11"/>
    <p:sldId id="318" r:id="rId12"/>
    <p:sldId id="290" r:id="rId13"/>
    <p:sldId id="292" r:id="rId14"/>
    <p:sldId id="294" r:id="rId15"/>
    <p:sldId id="293" r:id="rId16"/>
    <p:sldId id="317" r:id="rId17"/>
    <p:sldId id="261" r:id="rId18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47"/>
  </p:normalViewPr>
  <p:slideViewPr>
    <p:cSldViewPr snapToGrid="0" snapToObjects="1">
      <p:cViewPr varScale="1">
        <p:scale>
          <a:sx n="35" d="100"/>
          <a:sy n="35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4430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ector recto 6"/>
          <p:cNvSpPr/>
          <p:nvPr/>
        </p:nvSpPr>
        <p:spPr>
          <a:xfrm>
            <a:off x="9098697" y="7894780"/>
            <a:ext cx="1" cy="2188031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9399956" y="7934504"/>
            <a:ext cx="14722619" cy="55169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1436915" y="2775856"/>
            <a:ext cx="21267510" cy="9081847"/>
          </a:xfrm>
          <a:prstGeom prst="rect">
            <a:avLst/>
          </a:prstGeom>
        </p:spPr>
        <p:txBody>
          <a:bodyPr/>
          <a:lstStyle>
            <a:lvl1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8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1436914" y="365124"/>
            <a:ext cx="21267510" cy="16832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9000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6955970" y="12466122"/>
            <a:ext cx="16949060" cy="942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2"/>
          <p:cNvSpPr txBox="1">
            <a:spLocks noGrp="1"/>
          </p:cNvSpPr>
          <p:nvPr>
            <p:ph type="title"/>
          </p:nvPr>
        </p:nvSpPr>
        <p:spPr>
          <a:xfrm>
            <a:off x="11027726" y="3330974"/>
            <a:ext cx="13356274" cy="61178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defRPr/>
            </a:pP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Coordinación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Operativa</a:t>
            </a:r>
            <a:endParaRPr lang="es-MX" sz="96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71121" y="10362813"/>
            <a:ext cx="11686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26/11/2019</a:t>
            </a:r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4925962" y="4616894"/>
            <a:ext cx="15249831" cy="4611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La coordinación y comunicación operativa </a:t>
            </a:r>
            <a:r>
              <a:rPr lang="es-MX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en el proceso de producción </a:t>
            </a:r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da entre los responsables de proceso y de fase de 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s-MX" sz="4000" b="1" dirty="0" err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UA´s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centrales</a:t>
            </a:r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con los responsables de proceso y de fase 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las coordinaciones estatales</a:t>
            </a:r>
            <a:r>
              <a:rPr lang="es-MX" sz="4000" b="1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MX" sz="4000" b="1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¿Cómo opera?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5871" y="2832544"/>
            <a:ext cx="20532875" cy="1232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lphaLcPeriod"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servicios de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fase de captación al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MPEG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14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3343156" y="2201352"/>
            <a:ext cx="8533181" cy="2647665"/>
          </a:xfrm>
          <a:prstGeom prst="ellipse">
            <a:avLst/>
          </a:prstGeom>
          <a:noFill/>
          <a:ln w="984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937163" y="2753285"/>
            <a:ext cx="720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</a:rPr>
              <a:t>Actor del rol responsable territorial de proceso</a:t>
            </a:r>
          </a:p>
          <a:p>
            <a:pPr algn="ctr"/>
            <a:endParaRPr lang="es-MX" sz="800" b="1" dirty="0" smtClean="0">
              <a:solidFill>
                <a:srgbClr val="FFC000"/>
              </a:solidFill>
            </a:endParaRPr>
          </a:p>
          <a:p>
            <a:pPr algn="ctr"/>
            <a:endParaRPr lang="es-MX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B050"/>
                </a:solidFill>
              </a:rPr>
              <a:t>Tiene a su cargo la coordinación y </a:t>
            </a:r>
            <a:r>
              <a:rPr lang="es-MX" sz="3200" b="1" u="sng" dirty="0" smtClean="0">
                <a:solidFill>
                  <a:srgbClr val="7030A0"/>
                </a:solidFill>
              </a:rPr>
              <a:t>supervisión</a:t>
            </a:r>
            <a:r>
              <a:rPr lang="es-MX" sz="3200" b="1" dirty="0" smtClean="0">
                <a:solidFill>
                  <a:srgbClr val="7030A0"/>
                </a:solidFill>
              </a:rPr>
              <a:t> </a:t>
            </a:r>
            <a:r>
              <a:rPr lang="es-MX" sz="3200" b="1" dirty="0" smtClean="0">
                <a:solidFill>
                  <a:srgbClr val="00B050"/>
                </a:solidFill>
              </a:rPr>
              <a:t>de la ejecución de las actividades que le correspondan, así como la generación de evidencia.</a:t>
            </a:r>
            <a:endParaRPr lang="es-MX" sz="3200" b="1" dirty="0">
              <a:solidFill>
                <a:srgbClr val="00B05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4850246" y="4274590"/>
            <a:ext cx="5375618" cy="21432"/>
          </a:xfrm>
          <a:prstGeom prst="line">
            <a:avLst/>
          </a:pr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sultado de imagen para entrevistador de in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75" y="7835717"/>
            <a:ext cx="5475600" cy="36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izquierda y derecha 10"/>
          <p:cNvSpPr/>
          <p:nvPr/>
        </p:nvSpPr>
        <p:spPr>
          <a:xfrm>
            <a:off x="10475982" y="4184727"/>
            <a:ext cx="3106466" cy="164320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intranet.wapp.inegi.gob.mx/Aplicaciones/Informaticos/Notiteca/2017/Notas%20Notiteca%202017/Noviembre/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373" y="7964560"/>
            <a:ext cx="5474486" cy="36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14"/>
          <p:cNvCxnSpPr/>
          <p:nvPr/>
        </p:nvCxnSpPr>
        <p:spPr>
          <a:xfrm flipV="1">
            <a:off x="3697339" y="4274590"/>
            <a:ext cx="5375618" cy="21432"/>
          </a:xfrm>
          <a:prstGeom prst="line">
            <a:avLst/>
          </a:pr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¿Cómo opera?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916272" y="2753285"/>
            <a:ext cx="720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</a:rPr>
              <a:t>Actor del rol responsable territorial de fase</a:t>
            </a:r>
          </a:p>
          <a:p>
            <a:pPr algn="ctr"/>
            <a:endParaRPr lang="es-MX" sz="800" b="1" dirty="0" smtClean="0">
              <a:solidFill>
                <a:srgbClr val="7030A0"/>
              </a:solidFill>
            </a:endParaRPr>
          </a:p>
          <a:p>
            <a:pPr algn="ctr"/>
            <a:endParaRPr lang="es-MX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B050"/>
                </a:solidFill>
              </a:rPr>
              <a:t>Tiene a su cargo la ejecución o </a:t>
            </a:r>
            <a:r>
              <a:rPr lang="es-MX" sz="3200" b="1" u="sng" dirty="0" smtClean="0">
                <a:solidFill>
                  <a:srgbClr val="7030A0"/>
                </a:solidFill>
              </a:rPr>
              <a:t>supervisión</a:t>
            </a:r>
            <a:r>
              <a:rPr lang="es-MX" sz="3200" b="1" dirty="0" smtClean="0">
                <a:solidFill>
                  <a:srgbClr val="7030A0"/>
                </a:solidFill>
              </a:rPr>
              <a:t> </a:t>
            </a:r>
            <a:r>
              <a:rPr lang="es-MX" sz="3200" b="1" dirty="0" smtClean="0">
                <a:solidFill>
                  <a:srgbClr val="00B050"/>
                </a:solidFill>
              </a:rPr>
              <a:t>de las actividades que le correspondan, así como la generación y la recopilación, aprobación, suscripción y resguardo de las evidencias.</a:t>
            </a:r>
          </a:p>
        </p:txBody>
      </p:sp>
    </p:spTree>
    <p:extLst>
      <p:ext uri="{BB962C8B-B14F-4D97-AF65-F5344CB8AC3E}">
        <p14:creationId xmlns:p14="http://schemas.microsoft.com/office/powerpoint/2010/main" val="1791471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ector recto de flecha 59"/>
          <p:cNvCxnSpPr/>
          <p:nvPr/>
        </p:nvCxnSpPr>
        <p:spPr>
          <a:xfrm>
            <a:off x="387924" y="4470579"/>
            <a:ext cx="15677127" cy="0"/>
          </a:xfrm>
          <a:prstGeom prst="straightConnector1">
            <a:avLst/>
          </a:prstGeom>
          <a:ln w="6350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24124610" y="4186323"/>
            <a:ext cx="0" cy="272241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16130536" y="4186323"/>
            <a:ext cx="0" cy="5444829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6291779" y="4456724"/>
            <a:ext cx="7739636" cy="0"/>
          </a:xfrm>
          <a:prstGeom prst="straightConnector1">
            <a:avLst/>
          </a:prstGeom>
          <a:ln w="6350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1">
            <a:extLst>
              <a:ext uri="{FF2B5EF4-FFF2-40B4-BE49-F238E27FC236}">
                <a16:creationId xmlns:a16="http://schemas.microsoft.com/office/drawing/2014/main" id="{03545A42-D117-4EFF-87A6-D244CE1F50D4}"/>
              </a:ext>
            </a:extLst>
          </p:cNvPr>
          <p:cNvSpPr/>
          <p:nvPr/>
        </p:nvSpPr>
        <p:spPr>
          <a:xfrm>
            <a:off x="4347264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accent5">
                    <a:lumMod val="75000"/>
                  </a:schemeClr>
                </a:solidFill>
              </a:rPr>
              <a:t>Dirección </a:t>
            </a:r>
          </a:p>
          <a:p>
            <a:pPr algn="ctr"/>
            <a:r>
              <a:rPr lang="es-ES" sz="3500" b="1" dirty="0" smtClean="0">
                <a:solidFill>
                  <a:schemeClr val="accent5">
                    <a:lumMod val="75000"/>
                  </a:schemeClr>
                </a:solidFill>
              </a:rPr>
              <a:t>regional</a:t>
            </a:r>
            <a:endParaRPr lang="es-E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id="{C24B7A43-6DCE-4C6D-ADDD-502A4F8CDA3B}"/>
              </a:ext>
            </a:extLst>
          </p:cNvPr>
          <p:cNvSpPr/>
          <p:nvPr/>
        </p:nvSpPr>
        <p:spPr>
          <a:xfrm>
            <a:off x="20273282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rgbClr val="FFE38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Dirección</a:t>
            </a:r>
          </a:p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de área</a:t>
            </a:r>
            <a:endParaRPr lang="es-ES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4C0F2ABF-CD31-49C6-9F3E-C9D854F6F996}"/>
              </a:ext>
            </a:extLst>
          </p:cNvPr>
          <p:cNvSpPr/>
          <p:nvPr/>
        </p:nvSpPr>
        <p:spPr>
          <a:xfrm>
            <a:off x="16291779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Subdirección de área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6">
            <a:extLst>
              <a:ext uri="{FF2B5EF4-FFF2-40B4-BE49-F238E27FC236}">
                <a16:creationId xmlns:a16="http://schemas.microsoft.com/office/drawing/2014/main" id="{4E5AA612-237D-481B-AC0B-BE846BCC2C65}"/>
              </a:ext>
            </a:extLst>
          </p:cNvPr>
          <p:cNvSpPr/>
          <p:nvPr/>
        </p:nvSpPr>
        <p:spPr>
          <a:xfrm>
            <a:off x="8328769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Subdirección </a:t>
            </a:r>
          </a:p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estatal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7">
            <a:extLst>
              <a:ext uri="{FF2B5EF4-FFF2-40B4-BE49-F238E27FC236}">
                <a16:creationId xmlns:a16="http://schemas.microsoft.com/office/drawing/2014/main" id="{3C6BABE7-D71E-4599-9885-C3517776A46B}"/>
              </a:ext>
            </a:extLst>
          </p:cNvPr>
          <p:cNvSpPr/>
          <p:nvPr/>
        </p:nvSpPr>
        <p:spPr>
          <a:xfrm>
            <a:off x="365759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CGOR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DBB0E549-7C6B-402D-8F11-897DD56D36D1}"/>
              </a:ext>
            </a:extLst>
          </p:cNvPr>
          <p:cNvSpPr/>
          <p:nvPr/>
        </p:nvSpPr>
        <p:spPr>
          <a:xfrm>
            <a:off x="12310274" y="6383764"/>
            <a:ext cx="3700800" cy="2090807"/>
          </a:xfrm>
          <a:prstGeom prst="roundRect">
            <a:avLst>
              <a:gd name="adj" fmla="val 50000"/>
            </a:avLst>
          </a:prstGeom>
          <a:solidFill>
            <a:srgbClr val="FFE38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Coordinación estatal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66675" y="5044563"/>
            <a:ext cx="15967943" cy="4556243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13317546" y="9284772"/>
            <a:ext cx="5602878" cy="57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</a:rPr>
              <a:t>Proceso de producción</a:t>
            </a:r>
            <a:endParaRPr lang="es-MX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Conector recto 13"/>
          <p:cNvCxnSpPr>
            <a:endCxn id="9" idx="1"/>
          </p:cNvCxnSpPr>
          <p:nvPr/>
        </p:nvCxnSpPr>
        <p:spPr>
          <a:xfrm flipH="1">
            <a:off x="365759" y="4186323"/>
            <a:ext cx="22165" cy="324284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8611019" y="4301487"/>
            <a:ext cx="3115067" cy="32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U.A. centrales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90807" y="4213424"/>
            <a:ext cx="4954070" cy="50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 territorial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9534914" y="5300407"/>
            <a:ext cx="2823749" cy="7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Insumos</a:t>
            </a:r>
            <a:r>
              <a:rPr lang="es-MX" b="1" baseline="30000" dirty="0" smtClean="0">
                <a:solidFill>
                  <a:srgbClr val="C00000"/>
                </a:solidFill>
              </a:rPr>
              <a:t>1/</a:t>
            </a:r>
            <a:endParaRPr lang="es-MX" b="1" baseline="30000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603493" y="8931298"/>
            <a:ext cx="2620856" cy="25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Productos</a:t>
            </a:r>
            <a:endParaRPr lang="es-MX" b="1" dirty="0">
              <a:solidFill>
                <a:srgbClr val="C00000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1984797" y="9088827"/>
            <a:ext cx="2729001" cy="0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17507265" y="5677021"/>
            <a:ext cx="2336413" cy="0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0688478" y="8509656"/>
            <a:ext cx="3342937" cy="75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proceso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588362" y="8306158"/>
            <a:ext cx="3194068" cy="127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fase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539810" y="5110192"/>
            <a:ext cx="4146383" cy="28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Supervisión</a:t>
            </a:r>
            <a:r>
              <a:rPr lang="es-MX" b="1" baseline="30000" dirty="0" smtClean="0">
                <a:solidFill>
                  <a:schemeClr val="tx1"/>
                </a:solidFill>
              </a:rPr>
              <a:t>2/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873846" y="5266153"/>
            <a:ext cx="1946740" cy="0"/>
          </a:xfrm>
          <a:prstGeom prst="straightConnector1">
            <a:avLst/>
          </a:prstGeom>
          <a:ln w="50800">
            <a:solidFill>
              <a:srgbClr val="FF99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315827" y="5548206"/>
            <a:ext cx="4504759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Tablero de seguimiento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174518" y="10456994"/>
            <a:ext cx="19141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pPr algn="just"/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1/ De </a:t>
            </a:r>
            <a:r>
              <a:rPr lang="es-MX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acuerdo con 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NT, </a:t>
            </a:r>
            <a:r>
              <a:rPr lang="es-MX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os insumos los define la unidad responsable del programa de información en la etapa de Diseño. Entre esos insumos están (Cap. III, Art. 14, Numeral III, Inciso </a:t>
            </a:r>
            <a:r>
              <a:rPr lang="es-MX" sz="20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B.d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“Establecimiento de la logística de campo, incluyendo indicadores para el seguimiento y control operativo”; en base a esos indicadores los responsables de proceso y fase de las UA Central, realizan actividades de supervisión (Cap. I, Art. 7 y 8).</a:t>
            </a:r>
          </a:p>
          <a:p>
            <a:pPr algn="just"/>
            <a:endParaRPr lang="es-MX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2/Se supervisa de acuerdo a los indicadores para el seguimiento y control operativo definido por la UA Central.</a:t>
            </a:r>
            <a:endParaRPr lang="es-MX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2586046" y="5326105"/>
            <a:ext cx="3342937" cy="75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</a:t>
            </a:r>
          </a:p>
          <a:p>
            <a:pPr algn="ctr">
              <a:lnSpc>
                <a:spcPts val="1400"/>
              </a:lnSpc>
            </a:pPr>
            <a:endParaRPr lang="es-MX" sz="2000" b="1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territorial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proceso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485930" y="5122607"/>
            <a:ext cx="3194068" cy="127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</a:t>
            </a:r>
          </a:p>
          <a:p>
            <a:pPr algn="ctr">
              <a:lnSpc>
                <a:spcPts val="1400"/>
              </a:lnSpc>
            </a:pPr>
            <a:endParaRPr lang="es-MX" sz="2000" b="1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>
                <a:solidFill>
                  <a:schemeClr val="tx1"/>
                </a:solidFill>
              </a:rPr>
              <a:t>t</a:t>
            </a:r>
            <a:r>
              <a:rPr lang="es-MX" sz="2000" b="1" dirty="0" smtClean="0">
                <a:solidFill>
                  <a:schemeClr val="tx1"/>
                </a:solidFill>
              </a:rPr>
              <a:t>erritorial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fase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44073" y="2846826"/>
            <a:ext cx="2910466" cy="12464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bg1"/>
                </a:solidFill>
              </a:rPr>
              <a:t>Agentes </a:t>
            </a:r>
          </a:p>
          <a:p>
            <a:r>
              <a:rPr lang="es-MX" sz="2500" b="1" dirty="0">
                <a:solidFill>
                  <a:schemeClr val="bg1"/>
                </a:solidFill>
              </a:rPr>
              <a:t>e</a:t>
            </a:r>
            <a:r>
              <a:rPr lang="es-MX" sz="2500" b="1" dirty="0" smtClean="0">
                <a:solidFill>
                  <a:schemeClr val="bg1"/>
                </a:solidFill>
              </a:rPr>
              <a:t>xternos</a:t>
            </a:r>
          </a:p>
          <a:p>
            <a:r>
              <a:rPr lang="es-MX" sz="2500" b="1" dirty="0">
                <a:solidFill>
                  <a:schemeClr val="bg1"/>
                </a:solidFill>
              </a:rPr>
              <a:t>e</a:t>
            </a:r>
            <a:r>
              <a:rPr lang="es-MX" sz="2500" b="1" dirty="0" smtClean="0">
                <a:solidFill>
                  <a:schemeClr val="bg1"/>
                </a:solidFill>
              </a:rPr>
              <a:t>n estados</a:t>
            </a:r>
            <a:endParaRPr lang="es-MX" sz="2500" b="1" dirty="0">
              <a:solidFill>
                <a:schemeClr val="bg1"/>
              </a:solidFill>
            </a:endParaRPr>
          </a:p>
        </p:txBody>
      </p:sp>
      <p:cxnSp>
        <p:nvCxnSpPr>
          <p:cNvPr id="26" name="Conector angular 25"/>
          <p:cNvCxnSpPr/>
          <p:nvPr/>
        </p:nvCxnSpPr>
        <p:spPr>
          <a:xfrm rot="10800000">
            <a:off x="3654539" y="3355059"/>
            <a:ext cx="3494406" cy="738262"/>
          </a:xfrm>
          <a:prstGeom prst="bentConnector3">
            <a:avLst>
              <a:gd name="adj1" fmla="val 837"/>
            </a:avLst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ángulo 40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779376" y="1376808"/>
            <a:ext cx="1531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Esquema de operación y comunicación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41" name="Rectángulo 40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779376" y="1376808"/>
            <a:ext cx="1531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Acuerdo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14892" y="5232212"/>
            <a:ext cx="12704235" cy="36317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s-MX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Acuerdo: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MX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procesos revisará la propuesta del Modelo de Coordinación Operativa con el fin de que la CGOR presente en la siguiente sesión los avances</a:t>
            </a:r>
            <a:r>
              <a:rPr lang="es-MX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MX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MX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20" y="5054501"/>
            <a:ext cx="4095827" cy="24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53287" y="4146273"/>
            <a:ext cx="21578550" cy="49591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documento que define </a:t>
            </a:r>
            <a:r>
              <a:rPr lang="es-MX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y comunicación entre la CGOR en sus tres ámbitos (Central-Regional-Estatal) y las Direcciones Generales y Coordinaciones Generales en el proceso de producción de información, en actividades directivas y de apoyo al proceso productivo y en la comunicación con agentes </a:t>
            </a:r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externos.</a:t>
            </a:r>
            <a:endParaRPr lang="es-MX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¿Qué es?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64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4" name="Rectángulo 3"/>
          <p:cNvSpPr/>
          <p:nvPr/>
        </p:nvSpPr>
        <p:spPr>
          <a:xfrm>
            <a:off x="4978386" y="3709112"/>
            <a:ext cx="157129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Interior del INEGI</a:t>
            </a: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PAEG. Objetivo 6</a:t>
            </a: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del Proceso de Producción de Información Estadística y Geográfica</a:t>
            </a: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709613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Orgánica del INEGI</a:t>
            </a:r>
          </a:p>
          <a:p>
            <a:pPr algn="l"/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419679" y="4150923"/>
            <a:ext cx="0" cy="542447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Marco legal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9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991223" y="3382933"/>
            <a:ext cx="20794132" cy="79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/>
          <a:lstStyle>
            <a:lvl1pPr marL="31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3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7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58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0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22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254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285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803275" lvl="1" indent="-803275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s-MX" sz="4000" dirty="0" smtClean="0">
                <a:solidFill>
                  <a:schemeClr val="tx1"/>
                </a:solidFill>
              </a:rPr>
              <a:t>Derivó del proceso </a:t>
            </a:r>
            <a:r>
              <a:rPr lang="es-MX" sz="4000" dirty="0">
                <a:solidFill>
                  <a:schemeClr val="tx1"/>
                </a:solidFill>
              </a:rPr>
              <a:t>de Planeación Estratégica 2021 del </a:t>
            </a:r>
            <a:r>
              <a:rPr lang="es-MX" sz="4000" dirty="0" smtClean="0">
                <a:solidFill>
                  <a:schemeClr val="tx1"/>
                </a:solidFill>
              </a:rPr>
              <a:t>INEGI. </a:t>
            </a:r>
            <a:r>
              <a:rPr lang="es-MX" sz="4000" dirty="0">
                <a:solidFill>
                  <a:schemeClr val="tx1"/>
                </a:solidFill>
              </a:rPr>
              <a:t>E</a:t>
            </a:r>
            <a:r>
              <a:rPr lang="es-MX" sz="4000" dirty="0" smtClean="0">
                <a:solidFill>
                  <a:schemeClr val="tx1"/>
                </a:solidFill>
              </a:rPr>
              <a:t>l </a:t>
            </a:r>
            <a:r>
              <a:rPr lang="es-MX" sz="4000" dirty="0">
                <a:solidFill>
                  <a:schemeClr val="tx1"/>
                </a:solidFill>
              </a:rPr>
              <a:t>p</a:t>
            </a:r>
            <a:r>
              <a:rPr lang="es-MX" sz="4000" dirty="0" smtClean="0">
                <a:solidFill>
                  <a:schemeClr val="tx1"/>
                </a:solidFill>
              </a:rPr>
              <a:t>lan </a:t>
            </a:r>
            <a:r>
              <a:rPr lang="es-MX" sz="4000" dirty="0">
                <a:solidFill>
                  <a:schemeClr val="tx1"/>
                </a:solidFill>
              </a:rPr>
              <a:t>de </a:t>
            </a:r>
            <a:r>
              <a:rPr lang="es-MX" sz="4000" dirty="0" smtClean="0">
                <a:solidFill>
                  <a:schemeClr val="tx1"/>
                </a:solidFill>
              </a:rPr>
              <a:t>acción se llamó inicialmente </a:t>
            </a:r>
            <a:r>
              <a:rPr lang="es-MX" sz="4000" b="1" i="1" dirty="0" smtClean="0">
                <a:solidFill>
                  <a:schemeClr val="tx1"/>
                </a:solidFill>
              </a:rPr>
              <a:t>Modelo de Coordinación Operativa.</a:t>
            </a:r>
            <a:endParaRPr lang="es-MX" sz="4000" b="1" dirty="0">
              <a:solidFill>
                <a:schemeClr val="tx1"/>
              </a:solidFill>
            </a:endParaRPr>
          </a:p>
          <a:p>
            <a:pPr marL="803275" lvl="1" indent="-803275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s-MX" sz="4000" dirty="0" smtClean="0">
                <a:solidFill>
                  <a:schemeClr val="tx1"/>
                </a:solidFill>
              </a:rPr>
              <a:t>Posteriormente se incorporó como parte de acciones </a:t>
            </a:r>
            <a:r>
              <a:rPr lang="es-MX" sz="4000" dirty="0">
                <a:solidFill>
                  <a:schemeClr val="tx1"/>
                </a:solidFill>
              </a:rPr>
              <a:t>generales </a:t>
            </a:r>
            <a:r>
              <a:rPr lang="es-MX" sz="4000" dirty="0" smtClean="0">
                <a:solidFill>
                  <a:schemeClr val="tx1"/>
                </a:solidFill>
              </a:rPr>
              <a:t>del objetivo seis </a:t>
            </a:r>
            <a:r>
              <a:rPr lang="es-MX" sz="4000" dirty="0">
                <a:solidFill>
                  <a:schemeClr val="tx1"/>
                </a:solidFill>
              </a:rPr>
              <a:t>del Programa Estratégico (PE) 2016-2040 del </a:t>
            </a:r>
            <a:r>
              <a:rPr lang="es-MX" sz="4000" dirty="0" smtClean="0">
                <a:solidFill>
                  <a:schemeClr val="tx1"/>
                </a:solidFill>
              </a:rPr>
              <a:t>SNIEG en el ámbito de la cultura organizacional: lograr una cultura organizacional que potencie el talento institucional.</a:t>
            </a:r>
            <a:endParaRPr lang="es-MX" sz="4000" dirty="0">
              <a:solidFill>
                <a:schemeClr val="tx1"/>
              </a:solidFill>
            </a:endParaRPr>
          </a:p>
          <a:p>
            <a:pPr marL="803275" lvl="1" indent="-803275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s-MX" sz="4000" dirty="0" smtClean="0"/>
              <a:t>La construcción del Modelo, transitó por tres etapas:</a:t>
            </a:r>
          </a:p>
          <a:p>
            <a:pPr marL="2330450" lvl="6" indent="-742950" algn="just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r>
              <a:rPr lang="es-MX" sz="3700" dirty="0" smtClean="0"/>
              <a:t>Diagnóstico y discusión en la CGOR.</a:t>
            </a:r>
          </a:p>
          <a:p>
            <a:pPr marL="2330450" lvl="6" indent="-742950" algn="just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r>
              <a:rPr lang="es-MX" sz="3700" dirty="0" smtClean="0"/>
              <a:t>Presentación y disuasión con la Coordinación de Asesores.</a:t>
            </a:r>
          </a:p>
          <a:p>
            <a:pPr marL="2330450" lvl="6" indent="-742950" algn="just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Presentación a las DG con programas de información en el ámbito territorial.</a:t>
            </a:r>
            <a:endParaRPr lang="es-MX" sz="37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40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40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Construcción del Protocolo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844574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915544" y="3312015"/>
            <a:ext cx="20254035" cy="721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/>
          <a:lstStyle>
            <a:lvl1pPr marL="31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3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7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58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0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22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254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285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742950" lvl="1" indent="-742950" algn="just"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s-MX" sz="4400" b="1" dirty="0" smtClean="0">
                <a:solidFill>
                  <a:schemeClr val="tx1"/>
                </a:solidFill>
              </a:rPr>
              <a:t>Diagnóstico y discusión CGOR. Talleres en las Direcciones Regionales.</a:t>
            </a:r>
            <a:endParaRPr lang="es-MX" sz="4400" b="1" dirty="0">
              <a:solidFill>
                <a:schemeClr val="tx1"/>
              </a:solidFill>
            </a:endParaRP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Del segundo semestre de 2017 al primero de 2018, se llevaron a cabo talleres en las direcciones regionales, con la participación de los </a:t>
            </a:r>
            <a:r>
              <a:rPr lang="es-MX" sz="3700" dirty="0">
                <a:solidFill>
                  <a:schemeClr val="tx1"/>
                </a:solidFill>
              </a:rPr>
              <a:t>C</a:t>
            </a:r>
            <a:r>
              <a:rPr lang="es-MX" sz="3700" dirty="0" smtClean="0">
                <a:solidFill>
                  <a:schemeClr val="tx1"/>
                </a:solidFill>
              </a:rPr>
              <a:t>oordinadores Estatales.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Participaron 386 personas (principalmente mandos y algunos enlaces).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En mesas de trabajo, y guiados por preguntas detonadoras, las personas participantes </a:t>
            </a:r>
            <a:r>
              <a:rPr lang="es-MX" sz="3700" b="1" dirty="0" smtClean="0">
                <a:solidFill>
                  <a:schemeClr val="tx1"/>
                </a:solidFill>
              </a:rPr>
              <a:t>formularon diagnósticos, opiniones y sugerencias acerca de la comunicación institucional, la coordinación entre las áreas y otros temas de la actividad del Instituto.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Las conclusiones de dichos talleres, se incorporan en el Modelo.</a:t>
            </a:r>
            <a:endParaRPr lang="es-MX" sz="37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40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40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Construcción del Protocolo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4224897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008806" y="3312015"/>
            <a:ext cx="19955455" cy="7772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/>
          <a:lstStyle>
            <a:lvl1pPr marL="31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3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7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58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0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22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254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285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742950" lvl="1" indent="-742950" algn="just"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+mj-lt"/>
              <a:buAutoNum type="arabicPeriod" startAt="2"/>
              <a:defRPr/>
            </a:pPr>
            <a:r>
              <a:rPr lang="es-MX" sz="4400" b="1" dirty="0" smtClean="0">
                <a:solidFill>
                  <a:schemeClr val="tx1"/>
                </a:solidFill>
              </a:rPr>
              <a:t>Discusión </a:t>
            </a:r>
            <a:r>
              <a:rPr lang="es-MX" sz="4400" b="1" dirty="0">
                <a:solidFill>
                  <a:schemeClr val="tx1"/>
                </a:solidFill>
              </a:rPr>
              <a:t>con la Coordinación de Asesores.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>
                <a:solidFill>
                  <a:schemeClr val="tx1"/>
                </a:solidFill>
              </a:rPr>
              <a:t>Entre mayo y julio de 2018, se presentó el Modelo a la Coordinación General de </a:t>
            </a:r>
            <a:r>
              <a:rPr lang="es-MX" sz="3700" dirty="0" smtClean="0">
                <a:solidFill>
                  <a:schemeClr val="tx1"/>
                </a:solidFill>
              </a:rPr>
              <a:t>Asesores. </a:t>
            </a:r>
            <a:r>
              <a:rPr lang="es-MX" sz="3700" b="1" dirty="0" smtClean="0">
                <a:solidFill>
                  <a:schemeClr val="tx1"/>
                </a:solidFill>
              </a:rPr>
              <a:t>Con </a:t>
            </a:r>
            <a:r>
              <a:rPr lang="es-MX" sz="3700" b="1" dirty="0">
                <a:solidFill>
                  <a:schemeClr val="tx1"/>
                </a:solidFill>
              </a:rPr>
              <a:t>ello, inició el proceso de alineación al </a:t>
            </a:r>
            <a:r>
              <a:rPr lang="es-MX" sz="3700" b="1" dirty="0" smtClean="0">
                <a:solidFill>
                  <a:schemeClr val="tx1"/>
                </a:solidFill>
              </a:rPr>
              <a:t>MPEG.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De </a:t>
            </a:r>
            <a:r>
              <a:rPr lang="es-MX" sz="3700" dirty="0">
                <a:solidFill>
                  <a:schemeClr val="tx1"/>
                </a:solidFill>
              </a:rPr>
              <a:t>las múltiples observaciones críticas al documento, destacan dos aportaciones que guiaron su </a:t>
            </a:r>
            <a:r>
              <a:rPr lang="es-MX" sz="3700" dirty="0" smtClean="0">
                <a:solidFill>
                  <a:schemeClr val="tx1"/>
                </a:solidFill>
              </a:rPr>
              <a:t>desarrollo:</a:t>
            </a:r>
          </a:p>
          <a:p>
            <a:pPr marL="3025775" lvl="8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El documento debía describir, alineado al MPEG, las condiciones en las que la CGOR presta el servicio a las DG que tienen programas en el ámbito territorial.</a:t>
            </a:r>
          </a:p>
          <a:p>
            <a:pPr marL="3025775" lvl="8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En la perspectiva de la aprobación de una Norma Técnica del MPEG, el modelo debía convertirse en un Protocolo apegado a la Norma. </a:t>
            </a:r>
            <a:r>
              <a:rPr lang="es-MX" sz="3700" b="1" dirty="0" smtClean="0">
                <a:solidFill>
                  <a:schemeClr val="tx1"/>
                </a:solidFill>
              </a:rPr>
              <a:t>De ahí el cambio de Modelo a Protocolo.</a:t>
            </a:r>
            <a:endParaRPr lang="es-MX" sz="4000" b="1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Construcción del Protocolo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864206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008810" y="3409552"/>
            <a:ext cx="20627256" cy="6779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/>
          <a:lstStyle>
            <a:lvl1pPr marL="31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3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7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58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74C8"/>
              </a:buClr>
              <a:buSzPct val="125000"/>
              <a:buFontTx/>
              <a:buChar char="•"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05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222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25400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2857500" marR="0" indent="-317500" algn="l" defTabSz="412750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s-MX" sz="4400" b="1" dirty="0" smtClean="0">
                <a:solidFill>
                  <a:schemeClr val="tx1"/>
                </a:solidFill>
              </a:rPr>
              <a:t>3. Presentación a las DG con programas en el ámbito territorial.</a:t>
            </a:r>
            <a:endParaRPr lang="es-MX" sz="4400" b="1" dirty="0">
              <a:solidFill>
                <a:schemeClr val="tx1"/>
              </a:solidFill>
            </a:endParaRP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>
                <a:solidFill>
                  <a:schemeClr val="tx1"/>
                </a:solidFill>
              </a:rPr>
              <a:t>Entre agosto y diciembre de 2018, se presentó el documento a las Direcciones </a:t>
            </a:r>
            <a:r>
              <a:rPr lang="es-MX" sz="3700" dirty="0" smtClean="0">
                <a:solidFill>
                  <a:schemeClr val="tx1"/>
                </a:solidFill>
              </a:rPr>
              <a:t>Generales.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En </a:t>
            </a:r>
            <a:r>
              <a:rPr lang="es-MX" sz="3700" dirty="0">
                <a:solidFill>
                  <a:schemeClr val="tx1"/>
                </a:solidFill>
              </a:rPr>
              <a:t>las reuniones participaron los Directores Generales y sus Directores Generales </a:t>
            </a:r>
            <a:r>
              <a:rPr lang="es-MX" sz="3700" dirty="0" smtClean="0">
                <a:solidFill>
                  <a:schemeClr val="tx1"/>
                </a:solidFill>
              </a:rPr>
              <a:t>Adjuntos.</a:t>
            </a:r>
          </a:p>
          <a:p>
            <a:pPr marL="2390775" lvl="6" indent="-803275" algn="just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3700" dirty="0" smtClean="0">
                <a:solidFill>
                  <a:schemeClr val="tx1"/>
                </a:solidFill>
              </a:rPr>
              <a:t>Se </a:t>
            </a:r>
            <a:r>
              <a:rPr lang="es-MX" sz="3700" dirty="0">
                <a:solidFill>
                  <a:schemeClr val="tx1"/>
                </a:solidFill>
              </a:rPr>
              <a:t>recibieron 51 observaciones, de las cuales se dio respuesta a </a:t>
            </a:r>
            <a:r>
              <a:rPr lang="es-MX" sz="3700" b="1" dirty="0">
                <a:solidFill>
                  <a:schemeClr val="tx1"/>
                </a:solidFill>
              </a:rPr>
              <a:t>las Direcciones Generales. </a:t>
            </a:r>
            <a:r>
              <a:rPr lang="es-MX" sz="3700" dirty="0">
                <a:solidFill>
                  <a:schemeClr val="tx1"/>
                </a:solidFill>
              </a:rPr>
              <a:t>La mayoría de las observaciones se incorporaron al documento.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Construcción del Protocolo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596218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Construcción del Protocolo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81571"/>
              </p:ext>
            </p:extLst>
          </p:nvPr>
        </p:nvGraphicFramePr>
        <p:xfrm>
          <a:off x="5314440" y="4915105"/>
          <a:ext cx="12997872" cy="5798491"/>
        </p:xfrm>
        <a:graphic>
          <a:graphicData uri="http://schemas.openxmlformats.org/drawingml/2006/table">
            <a:tbl>
              <a:tblPr/>
              <a:tblGrid>
                <a:gridCol w="2822395">
                  <a:extLst>
                    <a:ext uri="{9D8B030D-6E8A-4147-A177-3AD203B41FA5}">
                      <a16:colId xmlns:a16="http://schemas.microsoft.com/office/drawing/2014/main" val="3671381387"/>
                    </a:ext>
                  </a:extLst>
                </a:gridCol>
                <a:gridCol w="2581006">
                  <a:extLst>
                    <a:ext uri="{9D8B030D-6E8A-4147-A177-3AD203B41FA5}">
                      <a16:colId xmlns:a16="http://schemas.microsoft.com/office/drawing/2014/main" val="775745823"/>
                    </a:ext>
                  </a:extLst>
                </a:gridCol>
                <a:gridCol w="2581006">
                  <a:extLst>
                    <a:ext uri="{9D8B030D-6E8A-4147-A177-3AD203B41FA5}">
                      <a16:colId xmlns:a16="http://schemas.microsoft.com/office/drawing/2014/main" val="2746071227"/>
                    </a:ext>
                  </a:extLst>
                </a:gridCol>
                <a:gridCol w="2581006">
                  <a:extLst>
                    <a:ext uri="{9D8B030D-6E8A-4147-A177-3AD203B41FA5}">
                      <a16:colId xmlns:a16="http://schemas.microsoft.com/office/drawing/2014/main" val="1081220738"/>
                    </a:ext>
                  </a:extLst>
                </a:gridCol>
                <a:gridCol w="2432459">
                  <a:extLst>
                    <a:ext uri="{9D8B030D-6E8A-4147-A177-3AD203B41FA5}">
                      <a16:colId xmlns:a16="http://schemas.microsoft.com/office/drawing/2014/main" val="1970540957"/>
                    </a:ext>
                  </a:extLst>
                </a:gridCol>
              </a:tblGrid>
              <a:tr h="873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Dirección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Observaciones emitidas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21302"/>
                  </a:ext>
                </a:extLst>
              </a:tr>
              <a:tr h="18346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Comentario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Propuesta </a:t>
                      </a:r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 adecuación o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Cambios aceptados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19587"/>
                  </a:ext>
                </a:extLst>
              </a:tr>
              <a:tr h="611557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12253"/>
                  </a:ext>
                </a:extLst>
              </a:tr>
              <a:tr h="588259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17125"/>
                  </a:ext>
                </a:extLst>
              </a:tr>
              <a:tr h="588259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DGGyMA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0127"/>
                  </a:ext>
                </a:extLst>
              </a:tr>
              <a:tr h="588259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38975"/>
                  </a:ext>
                </a:extLst>
              </a:tr>
              <a:tr h="588259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b="0" i="0" u="none" strike="noStrike">
                          <a:solidFill>
                            <a:srgbClr val="201F1E"/>
                          </a:solidFill>
                          <a:effectLst/>
                          <a:latin typeface="Arial" panose="020B0604020202020204" pitchFamily="34" charset="0"/>
                        </a:rPr>
                        <a:t>DGEGSPJ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5220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120312" y="4005462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Aft>
                <a:spcPts val="2400"/>
              </a:spcAft>
              <a:defRPr/>
            </a:pPr>
            <a:r>
              <a:rPr lang="es-MX" sz="4000" b="1" dirty="0" smtClean="0">
                <a:solidFill>
                  <a:schemeClr val="tx1"/>
                </a:solidFill>
              </a:rPr>
              <a:t>Observaciones emitidas por DG al Protocolo</a:t>
            </a:r>
            <a:endParaRPr lang="es-MX" sz="40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971543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7" name="Título 61">
            <a:extLst>
              <a:ext uri="{FF2B5EF4-FFF2-40B4-BE49-F238E27FC236}">
                <a16:creationId xmlns:a16="http://schemas.microsoft.com/office/drawing/2014/main" id="{CF452F6D-B0C4-4EBA-97FF-A47E0AAC6C7C}"/>
              </a:ext>
            </a:extLst>
          </p:cNvPr>
          <p:cNvSpPr txBox="1">
            <a:spLocks/>
          </p:cNvSpPr>
          <p:nvPr/>
        </p:nvSpPr>
        <p:spPr>
          <a:xfrm>
            <a:off x="2102061" y="2800983"/>
            <a:ext cx="20532565" cy="580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divide en dos grandes apartados:</a:t>
            </a:r>
            <a:endParaRPr lang="es-MX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10489" y="3941226"/>
            <a:ext cx="16240793" cy="1232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lphaL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Alineación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los servicios 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fase de captación al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MPEG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LcPeriod" startAt="2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general de comunicación.</a:t>
            </a:r>
          </a:p>
          <a:p>
            <a:pPr marL="514350" indent="-514350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702" y="5545106"/>
            <a:ext cx="3252796" cy="2426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344" y="5545106"/>
            <a:ext cx="3239707" cy="24663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1" y="5545106"/>
            <a:ext cx="3239707" cy="2426653"/>
          </a:xfrm>
          <a:prstGeom prst="rect">
            <a:avLst/>
          </a:prstGeom>
        </p:spPr>
      </p:pic>
      <p:pic>
        <p:nvPicPr>
          <p:cNvPr id="1028" name="Picture 4" descr="Resultado de imagen para comunicaciÃ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08" y="9521281"/>
            <a:ext cx="4745707" cy="22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2148" y="5545106"/>
            <a:ext cx="3318742" cy="23840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89" y="5545106"/>
            <a:ext cx="3323757" cy="24266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897" y="5545106"/>
            <a:ext cx="3252796" cy="247144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0"/>
            <a:ext cx="24384000" cy="261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¿En qué consiste?</a:t>
            </a:r>
            <a:endParaRPr lang="es-MX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7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_manualGris_20180201_1116" id="{58FCC413-1250-A944-9158-EC55651E9DFC}" vid="{81C46055-D86D-3846-969E-B7A77FC263BE}"/>
    </a:ext>
  </a:extLst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35BF8E-1060-46AA-B038-9B669B600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355BC4-B6AE-48FF-94A8-C5A4BFBCC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6CEF3-6964-45C1-95A6-54BBEA0E9D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Plantilla_manualGris_20180201_1116</Template>
  <TotalTime>1435</TotalTime>
  <Words>925</Words>
  <Application>Microsoft Office PowerPoint</Application>
  <PresentationFormat>Personalizado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Helvetica Neue</vt:lpstr>
      <vt:lpstr>Helvetica Neue Medium</vt:lpstr>
      <vt:lpstr>Wingdings</vt:lpstr>
      <vt:lpstr>Título texto</vt:lpstr>
      <vt:lpstr>Protocolo de 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COVARRUBIAS ORDIALES JOSE PABLO</dc:creator>
  <cp:lastModifiedBy>TORROJA MATEU NURIA</cp:lastModifiedBy>
  <cp:revision>114</cp:revision>
  <cp:lastPrinted>2019-11-19T17:05:50Z</cp:lastPrinted>
  <dcterms:created xsi:type="dcterms:W3CDTF">2019-02-01T18:50:41Z</dcterms:created>
  <dcterms:modified xsi:type="dcterms:W3CDTF">2019-11-26T14:32:51Z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